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336" r:id="rId6"/>
    <p:sldId id="337" r:id="rId7"/>
    <p:sldId id="338" r:id="rId8"/>
    <p:sldId id="339" r:id="rId9"/>
    <p:sldId id="340" r:id="rId10"/>
    <p:sldId id="341" r:id="rId11"/>
    <p:sldId id="343" r:id="rId12"/>
    <p:sldId id="344" r:id="rId13"/>
    <p:sldId id="34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563067"/>
            <a:ext cx="8133478" cy="940240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Рад у облаку: </a:t>
            </a:r>
            <a:br>
              <a:rPr lang="ru-RU" sz="4800" dirty="0"/>
            </a:br>
            <a:r>
              <a:rPr lang="ru-RU" sz="4800" dirty="0"/>
              <a:t>вештина за будућност!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503307"/>
            <a:ext cx="8133478" cy="406566"/>
          </a:xfrm>
        </p:spPr>
        <p:txBody>
          <a:bodyPr>
            <a:normAutofit/>
          </a:bodyPr>
          <a:lstStyle/>
          <a:p>
            <a:r>
              <a:rPr lang="sr-Cyrl-RS" sz="1800" dirty="0"/>
              <a:t>Аутор: Мирјана Рашић Митић</a:t>
            </a:r>
            <a:endParaRPr lang="en-US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AF59-4C29-4112-B24B-C268F989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868409" cy="1080938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Главни утисак ученика је добијен кроз одговоре на питање: </a:t>
            </a:r>
            <a:r>
              <a:rPr lang="ru-RU" dirty="0"/>
              <a:t>Да ли си задовољан или не оваквим начином рада и због чега? </a:t>
            </a:r>
            <a:r>
              <a:rPr lang="ru-RU"/>
              <a:t>Ево шта су рекли: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AC1EB2-8206-40BD-8B5E-8AB88AA50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585" y="2142945"/>
            <a:ext cx="5099787" cy="2668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76813-ED1D-4410-A89D-B35A6DD2A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5" y="4811437"/>
            <a:ext cx="5102671" cy="197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C65F5-40AD-49A7-AD8B-9D456AAEC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250" y="2055988"/>
            <a:ext cx="5039428" cy="1925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A84E5-8BAA-472D-9F8F-7C7D901DB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250" y="3981049"/>
            <a:ext cx="5039428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93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EA87-8B7B-4ADC-A16A-722E7371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Главни циљ: Развијање сарадничких компетенција током наставе на даљину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1779F-E8D2-4063-8A4A-39EB08546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/>
              <a:t>Ученици су подељени у групе од по 4 – 5</a:t>
            </a:r>
          </a:p>
          <a:p>
            <a:r>
              <a:rPr lang="sr-Cyrl-RS" dirty="0"/>
              <a:t>У свим одељењима је у гугл учионици постављена видео лекција о раду у облаку</a:t>
            </a:r>
          </a:p>
          <a:p>
            <a:r>
              <a:rPr lang="sr-Cyrl-RS" dirty="0"/>
              <a:t>Групе су изабрале капитене који је био задужен за сарадњу са наставником и координацију свог тима</a:t>
            </a:r>
          </a:p>
          <a:p>
            <a:r>
              <a:rPr lang="sr-Cyrl-RS" dirty="0"/>
              <a:t>ВАЖНА ПОРУКА: Модерно пословање подразумева тимски рад и познавање рада у облаку. </a:t>
            </a:r>
            <a:r>
              <a:rPr lang="sr-Cyrl-RS" u="sng" dirty="0"/>
              <a:t>МОЖЕТЕ ДА РАДИТЕ НА ЗАЈЕДНИЧКОМ ПРОЈЕКТУ СА БИЛО КОГ МЕСТА НА СВЕТУ И СА БИЛО КОГ УРЕЂАЈА УЗ ПОМОЋ ДИГИТАЛНИХ АЛАТА КОЈЕ ОМОГУЋАВА ГУГЛ ДИСК!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2295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EBC2-71A2-454A-8F58-248732EF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Теме: у складу са ситуацијом.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DC107-D127-4A01-AD54-F33B339E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Важност физичке активности за здравље</a:t>
            </a:r>
          </a:p>
          <a:p>
            <a:r>
              <a:rPr lang="sr-Cyrl-RS" dirty="0"/>
              <a:t>Важност правилне исхране</a:t>
            </a:r>
          </a:p>
          <a:p>
            <a:r>
              <a:rPr lang="sr-Cyrl-RS" dirty="0"/>
              <a:t>Зашто је важно рециклирати</a:t>
            </a:r>
          </a:p>
          <a:p>
            <a:r>
              <a:rPr lang="sr-Cyrl-RS" dirty="0"/>
              <a:t>Одговорно понашање према води, ваздуху и земљишту</a:t>
            </a:r>
          </a:p>
          <a:p>
            <a:r>
              <a:rPr lang="sr-Cyrl-RS" dirty="0"/>
              <a:t>Како смањити настанак отпада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D0D5-A8F8-475F-8423-670CBA6F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Пројекат је подељен у фазе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E6B0-D93B-4379-B754-1811C22E7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186462" cy="3599316"/>
          </a:xfrm>
        </p:spPr>
        <p:txBody>
          <a:bodyPr/>
          <a:lstStyle/>
          <a:p>
            <a:r>
              <a:rPr lang="sr-Cyrl-RS" b="1" i="1" u="sng" dirty="0"/>
              <a:t>ЦИЉ</a:t>
            </a:r>
            <a:r>
              <a:rPr lang="sr-Cyrl-RS" b="1" i="1" dirty="0"/>
              <a:t>:</a:t>
            </a:r>
            <a:r>
              <a:rPr lang="sr-Cyrl-RS" i="1" dirty="0"/>
              <a:t> </a:t>
            </a:r>
            <a:r>
              <a:rPr lang="sr-Cyrl-RS" dirty="0"/>
              <a:t>Све што се у појединим фазама ради дели се прко гугл докумената, фолдера, табела или презентација са члановима тима. На тај начин свако од чланова тима има приступ пројекту и може да мења, додаје, предлаже.</a:t>
            </a:r>
          </a:p>
          <a:p>
            <a:r>
              <a:rPr lang="sr-Cyrl-RS" dirty="0"/>
              <a:t>По завршетку фазе, капитен продукте рада дели и са наставником.</a:t>
            </a:r>
          </a:p>
          <a:p>
            <a:r>
              <a:rPr lang="sr-Cyrl-RS" b="1" i="1" u="sng" dirty="0"/>
              <a:t>ВАЖНО:</a:t>
            </a:r>
            <a:r>
              <a:rPr lang="sr-Cyrl-RS" i="1" dirty="0"/>
              <a:t> </a:t>
            </a:r>
            <a:r>
              <a:rPr lang="sr-Cyrl-RS" dirty="0"/>
              <a:t>Наставник на тај начин може да види учешће и допринос сваког члана тима пројекту: када је ушао на пројекат, шта је додао од материјала, шта је коментарисао, предлагао...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29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B1C7-AF11-419A-A934-66685777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Фазе пројекта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9BB88A-DAC6-4311-897B-D6EE31A6DB92}"/>
              </a:ext>
            </a:extLst>
          </p:cNvPr>
          <p:cNvSpPr txBox="1">
            <a:spLocks/>
          </p:cNvSpPr>
          <p:nvPr/>
        </p:nvSpPr>
        <p:spPr>
          <a:xfrm>
            <a:off x="832721" y="2133600"/>
            <a:ext cx="9613861" cy="43467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b="1" u="sng" dirty="0"/>
              <a:t>Прва фаза</a:t>
            </a:r>
            <a:r>
              <a:rPr lang="sr-Cyrl-RS" i="1" dirty="0"/>
              <a:t>: </a:t>
            </a:r>
            <a:r>
              <a:rPr lang="sr-Cyrl-RS" dirty="0"/>
              <a:t>Ученици започињу рад у групи </a:t>
            </a:r>
            <a:r>
              <a:rPr lang="ru-RU" dirty="0"/>
              <a:t>бирајући капитена и име групе и праве заједнички документ који садржи следеће податке: назив пројекта, податке о члановима групе и њихова задужења (капитен, члан који ће израдити фотографију, члан који ће направити анимацију...) који су унети у табелу, сами одређују рок за завршетак свог задужења. Када заврше прву фазу, направљени документ деле са наставником.</a:t>
            </a:r>
          </a:p>
          <a:p>
            <a:r>
              <a:rPr lang="sr-Cyrl-RS" b="1" dirty="0"/>
              <a:t>ИСХОД</a:t>
            </a:r>
            <a:r>
              <a:rPr lang="sr-Cyrl-RS" dirty="0"/>
              <a:t>: Ученици су се упознали са начином рада у дељеним документима, знају да додају таблеу или садржај, знају да поставе коментар; схватају да је све што се ради аутоматски сачувано „у облаку“. Кроз активност осмишљавања имена групе и одређивање улоге сваког појединца, формира се тимски дух, а исовремено и индивидуална улога сваког члана.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18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802D-7ADC-4314-B9C4-CF1DEEF7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Фазе пројекта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BA871-85DF-4917-B962-62D9AD92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46852"/>
            <a:ext cx="10902079" cy="4711148"/>
          </a:xfrm>
        </p:spPr>
        <p:txBody>
          <a:bodyPr>
            <a:normAutofit fontScale="92500" lnSpcReduction="20000"/>
          </a:bodyPr>
          <a:lstStyle/>
          <a:p>
            <a:r>
              <a:rPr lang="sr-Cyrl-RS" b="1" u="sng" dirty="0"/>
              <a:t>Друга фаза</a:t>
            </a:r>
            <a:r>
              <a:rPr lang="sr-Cyrl-RS" dirty="0"/>
              <a:t>: Проналазе занимљиве информације о теми на основу којих ће формирати питања за упитник. Све пронађене материјале чувају у </a:t>
            </a:r>
            <a:r>
              <a:rPr lang="sr-Cyrl-RS" b="1" dirty="0"/>
              <a:t>дељеном фолдеру</a:t>
            </a:r>
            <a:r>
              <a:rPr lang="sr-Cyrl-RS" dirty="0"/>
              <a:t> на гугл диску. Када су завршили са прикупљањем материјала, фолдер деле са наставником.</a:t>
            </a:r>
          </a:p>
          <a:p>
            <a:r>
              <a:rPr lang="sr-Cyrl-RS" b="1" dirty="0"/>
              <a:t>ИСХОД</a:t>
            </a:r>
            <a:r>
              <a:rPr lang="sr-Cyrl-RS" dirty="0"/>
              <a:t>: Формира се тимски дух, остварује сарадња међу члановима, заједнички се ради на питањима за упитник, чиме се продубљује разумевање теме и издваја оно што је најважније. Наставник има увид у рад преко дељеног фолдера.</a:t>
            </a:r>
          </a:p>
          <a:p>
            <a:pPr marL="0" indent="0">
              <a:buNone/>
            </a:pPr>
            <a:endParaRPr lang="sr-Cyrl-RS" dirty="0"/>
          </a:p>
          <a:p>
            <a:r>
              <a:rPr lang="sr-Cyrl-RS" b="1" u="sng" dirty="0"/>
              <a:t>Трећа фаза</a:t>
            </a:r>
            <a:r>
              <a:rPr lang="sr-Cyrl-RS" b="1" dirty="0"/>
              <a:t>: </a:t>
            </a:r>
            <a:r>
              <a:rPr lang="sr-Cyrl-RS" dirty="0"/>
              <a:t>Ученици праве </a:t>
            </a:r>
            <a:r>
              <a:rPr lang="sr-Cyrl-RS" b="1" dirty="0"/>
              <a:t>дељени документ</a:t>
            </a:r>
            <a:r>
              <a:rPr lang="sr-Cyrl-RS" dirty="0"/>
              <a:t> који допуњавају сви чланови тима питањима за која сматрају да ће бити занимљива за упитник. Капитен прави</a:t>
            </a:r>
            <a:r>
              <a:rPr lang="sr-Cyrl-RS" b="1" dirty="0"/>
              <a:t> упитник</a:t>
            </a:r>
            <a:r>
              <a:rPr lang="sr-Cyrl-RS" dirty="0"/>
              <a:t> од предложених питања и дели са члановима тима, како би сви имали увид у пристигле одговоре. Затим упитник поставља на одељењску вибер групу.</a:t>
            </a:r>
          </a:p>
          <a:p>
            <a:r>
              <a:rPr lang="sr-Cyrl-RS" b="1" dirty="0"/>
              <a:t>ИСХОД</a:t>
            </a:r>
            <a:r>
              <a:rPr lang="sr-Cyrl-RS" dirty="0"/>
              <a:t>: Ученици су научили начин рада са гугл упитником и развили компетенције за разматрање проблема и извођење закључака.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796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AF59-4C29-4112-B24B-C268F989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Фазе пројекта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9A5A0-673D-4B80-B527-7F7A322E1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47" y="2071828"/>
            <a:ext cx="10703296" cy="463377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sr-Cyrl-RS" b="1" u="sng" dirty="0"/>
              <a:t>Четврта фаза</a:t>
            </a:r>
            <a:r>
              <a:rPr lang="sr-Cyrl-RS" b="1" dirty="0"/>
              <a:t>: Израда логотипа</a:t>
            </a:r>
            <a:r>
              <a:rPr lang="sr-Cyrl-RS" dirty="0"/>
              <a:t> (заштитног знака тима, који треба да има везе са задатком који тим ради) и и</a:t>
            </a:r>
            <a:r>
              <a:rPr lang="sr-Cyrl-RS" b="1" dirty="0"/>
              <a:t>зрада гиф анимације</a:t>
            </a:r>
            <a:r>
              <a:rPr lang="sr-Cyrl-RS" dirty="0"/>
              <a:t> од креираног логотипа са бар 6 фрејмова. Све насправљено смешта се на гугл диск у </a:t>
            </a:r>
            <a:r>
              <a:rPr lang="sr-Cyrl-RS" b="1" dirty="0"/>
              <a:t>посебни фолдер</a:t>
            </a:r>
            <a:r>
              <a:rPr lang="sr-Cyrl-RS" dirty="0"/>
              <a:t> и тај фолдер се дели са наставником.</a:t>
            </a:r>
          </a:p>
          <a:p>
            <a:pPr lvl="0"/>
            <a:r>
              <a:rPr lang="sr-Cyrl-RS" b="1" dirty="0"/>
              <a:t>ИСХОД: </a:t>
            </a:r>
            <a:r>
              <a:rPr lang="sr-Cyrl-RS" dirty="0"/>
              <a:t>Ученици повезују градиво првог полугођа, развијају креативност и индивидуални рад у оквиру групе. Наставник прати рад увидом у дељени фолдер.</a:t>
            </a:r>
          </a:p>
          <a:p>
            <a:pPr lvl="0"/>
            <a:endParaRPr lang="sr-Cyrl-RS" dirty="0"/>
          </a:p>
          <a:p>
            <a:r>
              <a:rPr lang="sr-Cyrl-RS" b="1" u="sng" dirty="0"/>
              <a:t>Пета фаза</a:t>
            </a:r>
            <a:r>
              <a:rPr lang="sr-Cyrl-RS" b="1" dirty="0"/>
              <a:t>: </a:t>
            </a:r>
            <a:r>
              <a:rPr lang="sr-Cyrl-RS" dirty="0"/>
              <a:t>Израда заједничке гугл </a:t>
            </a:r>
            <a:r>
              <a:rPr lang="sr-Cyrl-RS" b="1" dirty="0"/>
              <a:t>презентације</a:t>
            </a:r>
            <a:r>
              <a:rPr lang="sr-Cyrl-RS" dirty="0"/>
              <a:t>. Презенатација се представља одељењу преко неког од доступних сервиса (</a:t>
            </a:r>
            <a:r>
              <a:rPr lang="sr-Latn-RS" dirty="0"/>
              <a:t>zoom</a:t>
            </a:r>
            <a:r>
              <a:rPr lang="sr-Cyrl-RS" dirty="0"/>
              <a:t> или </a:t>
            </a:r>
            <a:r>
              <a:rPr lang="sr-Latn-RS" dirty="0"/>
              <a:t>google meet).</a:t>
            </a:r>
            <a:endParaRPr lang="sr-Cyrl-RS" dirty="0"/>
          </a:p>
          <a:p>
            <a:r>
              <a:rPr lang="sr-Cyrl-RS" b="1" dirty="0"/>
              <a:t>ИСХОД:</a:t>
            </a:r>
            <a:r>
              <a:rPr lang="sr-Cyrl-RS" dirty="0"/>
              <a:t> Ученици учествују у конференцијском видео састанку савладавајући тако и ову дигиталну компетенцију. Кроз разговор након представљања, самостално процењују добре и лоше стране оваквог начина рада, проблеме које су имали и бенефите које су остварили. </a:t>
            </a:r>
            <a:r>
              <a:rPr lang="sr-Cyrl-RS" b="1" dirty="0"/>
              <a:t>Све фазе су имале задате рокове за израду, што је имало за циљ стварње одговорности према раду и поштовање и уважавање осталих чланова тима. </a:t>
            </a:r>
            <a:endParaRPr lang="en-US" b="1" dirty="0"/>
          </a:p>
          <a:p>
            <a:endParaRPr lang="sr-Cyrl-RS" b="1" dirty="0"/>
          </a:p>
          <a:p>
            <a:pPr lvl="0"/>
            <a:endParaRPr lang="sr-Cyrl-RS" dirty="0"/>
          </a:p>
          <a:p>
            <a:pPr lvl="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039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CF39-07B4-497A-AFD9-0B96201B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Пројекат је замишљен тако да развија велики број међупредметних компетенција: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A547-5171-451A-B51B-368490E4A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690044" cy="4381980"/>
          </a:xfrm>
        </p:spPr>
        <p:txBody>
          <a:bodyPr>
            <a:normAutofit fontScale="92500" lnSpcReduction="20000"/>
          </a:bodyPr>
          <a:lstStyle/>
          <a:p>
            <a:r>
              <a:rPr lang="ru-RU" u="sng" dirty="0"/>
              <a:t>Компетенције за целоживотно учење </a:t>
            </a:r>
            <a:r>
              <a:rPr lang="ru-RU" dirty="0"/>
              <a:t>(савладана вештина рада у облаку)</a:t>
            </a:r>
          </a:p>
          <a:p>
            <a:r>
              <a:rPr lang="ru-RU" u="sng" dirty="0"/>
              <a:t>Комуникацију</a:t>
            </a:r>
            <a:r>
              <a:rPr lang="ru-RU" dirty="0"/>
              <a:t> (рад на заједничком пројекту у групи)</a:t>
            </a:r>
          </a:p>
          <a:p>
            <a:r>
              <a:rPr lang="ru-RU" u="sng" dirty="0"/>
              <a:t>Рад с подацима и информацијама </a:t>
            </a:r>
            <a:r>
              <a:rPr lang="ru-RU" dirty="0"/>
              <a:t>(обрада прикупљених података за упитник и презентацију)</a:t>
            </a:r>
          </a:p>
          <a:p>
            <a:r>
              <a:rPr lang="ru-RU" u="sng" dirty="0"/>
              <a:t>Дигиталнае компетенције </a:t>
            </a:r>
            <a:r>
              <a:rPr lang="ru-RU" dirty="0"/>
              <a:t>(конференцијски позив, рад у облаку)</a:t>
            </a:r>
          </a:p>
          <a:p>
            <a:r>
              <a:rPr lang="ru-RU" u="sng" dirty="0"/>
              <a:t>Решавање проблема </a:t>
            </a:r>
            <a:r>
              <a:rPr lang="ru-RU" dirty="0"/>
              <a:t>(анализа прикупљених података и предлог за решавање проблема)</a:t>
            </a:r>
          </a:p>
          <a:p>
            <a:r>
              <a:rPr lang="ru-RU" u="sng" dirty="0"/>
              <a:t>Сарадњу</a:t>
            </a:r>
            <a:r>
              <a:rPr lang="ru-RU" dirty="0"/>
              <a:t> (заједнички рад на креирању и анализи упитника, рад на заједничкој презентацији) </a:t>
            </a:r>
          </a:p>
          <a:p>
            <a:r>
              <a:rPr lang="ru-RU" u="sng" dirty="0"/>
              <a:t>Одговоран однос према здрављу и околини</a:t>
            </a:r>
            <a:r>
              <a:rPr lang="ru-RU" dirty="0"/>
              <a:t> (избор тема)</a:t>
            </a:r>
          </a:p>
          <a:p>
            <a:r>
              <a:rPr lang="ru-RU" u="sng" dirty="0"/>
              <a:t>Естетичке компетенције </a:t>
            </a:r>
            <a:r>
              <a:rPr lang="ru-RU" dirty="0"/>
              <a:t>(израда лого знака, гифа и презентације)</a:t>
            </a:r>
          </a:p>
          <a:p>
            <a:r>
              <a:rPr lang="ru-RU" u="sng" dirty="0"/>
              <a:t>Предузимљивост и оријентацију ка предузетништву (</a:t>
            </a:r>
            <a:r>
              <a:rPr lang="ru-RU" dirty="0"/>
              <a:t>разматрање могућнсоти за акцију која би довела до смањења или решавања проблема)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F83B-3558-4525-A9CE-5BC2F79D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Утисци ученика – гугл упитник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121D-A02A-494C-A58D-69AE81CA8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769557" cy="3599316"/>
          </a:xfrm>
        </p:spPr>
        <p:txBody>
          <a:bodyPr/>
          <a:lstStyle/>
          <a:p>
            <a:pPr marL="0" indent="0">
              <a:buNone/>
            </a:pPr>
            <a:r>
              <a:rPr lang="sr-Cyrl-RS" dirty="0"/>
              <a:t>Спровела сам самопроцену преко гугл упитника. Ученици су рекли:</a:t>
            </a:r>
          </a:p>
          <a:p>
            <a:r>
              <a:rPr lang="sr-Cyrl-RS" dirty="0"/>
              <a:t>упутства и видео лекција су им били јасни</a:t>
            </a:r>
          </a:p>
          <a:p>
            <a:r>
              <a:rPr lang="sr-Cyrl-RS" dirty="0"/>
              <a:t>сматрају да је наставница добро организовала пројекат </a:t>
            </a:r>
          </a:p>
          <a:p>
            <a:r>
              <a:rPr lang="sr-Cyrl-RS" dirty="0"/>
              <a:t>чак 97% ученика је рекло да је активно учествовало у раду тима, а 92% да се осећао корисним чланом тима</a:t>
            </a:r>
          </a:p>
          <a:p>
            <a:r>
              <a:rPr lang="sr-Cyrl-RS" dirty="0"/>
              <a:t>схватили су важност познавања рада са дељеним документима и колико нам је ово знање помогло у тренутној ситуацији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8849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 design</Template>
  <TotalTime>0</TotalTime>
  <Words>910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Trebuchet MS</vt:lpstr>
      <vt:lpstr>Berlin</vt:lpstr>
      <vt:lpstr>Рад у облаку:  вештина за будућност!</vt:lpstr>
      <vt:lpstr>Главни циљ: Развијање сарадничких компетенција током наставе на даљину</vt:lpstr>
      <vt:lpstr>Теме: у складу са ситуацијом.</vt:lpstr>
      <vt:lpstr>Пројекат је подељен у фазе</vt:lpstr>
      <vt:lpstr>Фазе пројекта</vt:lpstr>
      <vt:lpstr>Фазе пројекта</vt:lpstr>
      <vt:lpstr>Фазе пројекта</vt:lpstr>
      <vt:lpstr>Пројекат је замишљен тако да развија велики број међупредметних компетенција:</vt:lpstr>
      <vt:lpstr>Утисци ученика – гугл упитник</vt:lpstr>
      <vt:lpstr>Главни утисак ученика је добијен кроз одговоре на питање: Да ли си задовољан или не оваквим начином рада и због чега? Ево шта су рекли: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2020-05-17T05:09:55Z</dcterms:created>
  <dcterms:modified xsi:type="dcterms:W3CDTF">2020-05-22T09:24:53Z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